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3" r:id="rId4"/>
    <p:sldId id="266" r:id="rId5"/>
    <p:sldId id="280" r:id="rId6"/>
    <p:sldId id="265" r:id="rId7"/>
    <p:sldId id="281" r:id="rId8"/>
    <p:sldId id="269" r:id="rId9"/>
    <p:sldId id="270" r:id="rId10"/>
    <p:sldId id="272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308" r:id="rId28"/>
    <p:sldId id="298" r:id="rId29"/>
    <p:sldId id="299" r:id="rId30"/>
    <p:sldId id="300" r:id="rId31"/>
    <p:sldId id="307" r:id="rId32"/>
    <p:sldId id="301" r:id="rId33"/>
    <p:sldId id="303" r:id="rId34"/>
    <p:sldId id="304" r:id="rId35"/>
    <p:sldId id="305" r:id="rId36"/>
    <p:sldId id="30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A" initials="A" lastIdx="1" clrIdx="0">
    <p:extLst>
      <p:ext uri="{19B8F6BF-5375-455C-9EA6-DF929625EA0E}">
        <p15:presenceInfo xmlns:p15="http://schemas.microsoft.com/office/powerpoint/2012/main" userId="A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616AF-0296-4CBF-9B1F-A90D5645FC53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B41DD-7690-436B-A4E2-04038CF23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B41DD-7690-436B-A4E2-04038CF23D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3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B41DD-7690-436B-A4E2-04038CF23D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8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903D-E60D-48CB-8258-0E2E6594E192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1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27D-4161-4043-9AA3-BD0B522F7870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32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F254-E8B6-422B-8B6C-1FF4CD013044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1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F532-3DCD-4435-832E-C840FA74BEA9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23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D3B3-4B0C-4EFF-9C7A-0223E062CE3C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1DF6-6DA8-4DA1-A24E-D32D94B4F3A7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8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C5F0-0B30-4785-9443-9937BE742715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0300F-06EB-4F29-B137-2FE86CF99071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3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61B1-C6B5-4A5B-9320-E3E43741C577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0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163E6-7097-493E-97C2-471C850EC9AE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6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1308B-325B-4B53-8534-3C6F84257CBD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57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B3BF1-467B-4477-8312-3B4C26C029E0}" type="datetime1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09 May 2024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56FB6-B284-48C4-952F-66452092E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0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yoseok-personality.tistory.com/entry/StyleGAN-A-Style-Based-Generator-Architecture-for-Generative-Adversarial-Networks-%EB%A6%AC%EB%B7%B0-1%EC%84%B8%EC%84%B8%ED%95%9C-%EB%85%BC%EB%AC%B8-%EB%A6%AC%EB%B7%B0" TargetMode="External"/><Relationship Id="rId2" Type="http://schemas.openxmlformats.org/officeDocument/2006/relationships/hyperlink" Target="https://hyoseok-personality.tistory.com/entry/Paper-Review-StyleGAN2-Analyzing-and-Improving-the-Image-Quality-of-StyleGA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743842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n-US" altLang="ko-KR" sz="6400" b="1" dirty="0">
                <a:latin typeface="+mn-ea"/>
              </a:rPr>
              <a:t>Pastiche Master: Exemplar-Based High-Resolution Portrait Style Transfer</a:t>
            </a:r>
          </a:p>
          <a:p>
            <a:r>
              <a:rPr lang="en-US" altLang="ko-KR" sz="6400" dirty="0" err="1">
                <a:latin typeface="+mn-ea"/>
              </a:rPr>
              <a:t>Shuai</a:t>
            </a:r>
            <a:r>
              <a:rPr lang="en-US" altLang="ko-KR" sz="6400" dirty="0">
                <a:latin typeface="+mn-ea"/>
              </a:rPr>
              <a:t> Yang, Liming Jiang, </a:t>
            </a:r>
            <a:r>
              <a:rPr lang="en-US" altLang="ko-KR" sz="6400" dirty="0" err="1">
                <a:latin typeface="+mn-ea"/>
              </a:rPr>
              <a:t>Ziwei</a:t>
            </a:r>
            <a:r>
              <a:rPr lang="en-US" altLang="ko-KR" sz="6400" dirty="0">
                <a:latin typeface="+mn-ea"/>
              </a:rPr>
              <a:t> Liu, Chen Change Loy</a:t>
            </a:r>
          </a:p>
          <a:p>
            <a:r>
              <a:rPr lang="en-US" altLang="ko-KR" sz="6400" i="1" dirty="0">
                <a:latin typeface="+mn-ea"/>
              </a:rPr>
              <a:t>[Submitted on 24 Mar 2022]</a:t>
            </a:r>
            <a:endParaRPr lang="en-US" altLang="ko-KR" sz="6400" dirty="0"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1200" b="1" dirty="0"/>
              <a:t>논문 구현</a:t>
            </a:r>
            <a:endParaRPr lang="en-US" altLang="ko-KR" sz="11200" b="1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587048" y="5840627"/>
            <a:ext cx="474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CloseAI</a:t>
            </a:r>
            <a:r>
              <a:rPr lang="ko-KR" altLang="en-US" dirty="0"/>
              <a:t>팀</a:t>
            </a:r>
            <a:r>
              <a:rPr lang="en-US" altLang="ko-KR" dirty="0"/>
              <a:t> </a:t>
            </a:r>
            <a:r>
              <a:rPr lang="ko-KR" altLang="en-US" dirty="0" smtClean="0"/>
              <a:t>이상헌 박준혁 </a:t>
            </a:r>
            <a:r>
              <a:rPr lang="ko-KR" altLang="en-US" dirty="0" smtClean="0"/>
              <a:t>김유철 이정훈</a:t>
            </a:r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9187543" y="160053"/>
            <a:ext cx="2743200" cy="392378"/>
          </a:xfrm>
        </p:spPr>
        <p:txBody>
          <a:bodyPr/>
          <a:lstStyle/>
          <a:p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8" name="부제목 2"/>
          <p:cNvSpPr>
            <a:spLocks noGrp="1"/>
          </p:cNvSpPr>
          <p:nvPr/>
        </p:nvSpPr>
        <p:spPr>
          <a:xfrm>
            <a:off x="1524000" y="3135930"/>
            <a:ext cx="9144000" cy="58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ctrTitle"/>
          </p:nvPr>
        </p:nvSpPr>
        <p:spPr>
          <a:xfrm>
            <a:off x="1524000" y="992659"/>
            <a:ext cx="9144000" cy="126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 dirty="0"/>
              <a:t>Dual Style GAN</a:t>
            </a:r>
            <a:endParaRPr lang="ko-KR" altLang="en-US" dirty="0"/>
          </a:p>
        </p:txBody>
      </p:sp>
      <p:sp>
        <p:nvSpPr>
          <p:cNvPr id="11" name="부제목 2"/>
          <p:cNvSpPr>
            <a:spLocks noGrp="1"/>
          </p:cNvSpPr>
          <p:nvPr/>
        </p:nvSpPr>
        <p:spPr>
          <a:xfrm>
            <a:off x="1676400" y="3288330"/>
            <a:ext cx="9144000" cy="58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2" name="부제목 2"/>
          <p:cNvSpPr>
            <a:spLocks noGrp="1"/>
          </p:cNvSpPr>
          <p:nvPr/>
        </p:nvSpPr>
        <p:spPr>
          <a:xfrm>
            <a:off x="1828800" y="3440730"/>
            <a:ext cx="9144000" cy="58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9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10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PG GAN</a:t>
            </a:r>
            <a:r>
              <a:rPr lang="ko-KR" altLang="en-US" sz="3200" b="1" dirty="0"/>
              <a:t>의 핵심 키워드 및 장점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5043" y="1939197"/>
            <a:ext cx="109619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 Progressive Growing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점진적으로 해상도를 높여가며 학습</a:t>
            </a:r>
            <a:r>
              <a:rPr lang="en-US" altLang="ko-KR" dirty="0"/>
              <a:t>( </a:t>
            </a:r>
            <a:r>
              <a:rPr lang="ko-KR" altLang="en-US" dirty="0"/>
              <a:t>학습 속도 </a:t>
            </a:r>
            <a:r>
              <a:rPr lang="en-US" altLang="ko-KR" dirty="0"/>
              <a:t>2~6</a:t>
            </a:r>
            <a:r>
              <a:rPr lang="ko-KR" altLang="en-US" dirty="0"/>
              <a:t>배 빨라짐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sz="2400" b="1" dirty="0"/>
              <a:t> </a:t>
            </a:r>
            <a:r>
              <a:rPr lang="en-US" altLang="ko-KR" sz="2400" b="1" dirty="0" err="1"/>
              <a:t>Minibatch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Std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Discriminator</a:t>
            </a:r>
            <a:r>
              <a:rPr lang="ko-KR" altLang="en-US" dirty="0"/>
              <a:t>의 마지막 블록에 해당 </a:t>
            </a:r>
            <a:r>
              <a:rPr lang="ko-KR" altLang="en-US" dirty="0" err="1"/>
              <a:t>레이어를</a:t>
            </a:r>
            <a:r>
              <a:rPr lang="ko-KR" altLang="en-US" dirty="0"/>
              <a:t> 추가하여 </a:t>
            </a:r>
            <a:r>
              <a:rPr lang="en-US" altLang="ko-KR" dirty="0"/>
              <a:t>mode </a:t>
            </a:r>
            <a:r>
              <a:rPr lang="en-US" altLang="ko-KR" dirty="0" err="1"/>
              <a:t>collaspe</a:t>
            </a:r>
            <a:r>
              <a:rPr lang="ko-KR" altLang="en-US" dirty="0"/>
              <a:t>문제 보완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24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11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Style GAN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26903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12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</a:t>
            </a:r>
            <a:r>
              <a:rPr lang="ko-KR" altLang="en-US" sz="3200" b="1" dirty="0"/>
              <a:t>아키텍처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3572" y="1647358"/>
            <a:ext cx="53884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Generator architecture</a:t>
            </a:r>
            <a:r>
              <a:rPr lang="ko-KR" altLang="en-US" sz="1600" b="1" dirty="0"/>
              <a:t>에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초점을 맞춘 새로운 네트워크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생성 모델이 만들어내는 이미지는 우리가 아는 다양한 스타일들의 조합이라고 생각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결국 생성되는 사람의 얼굴은 머리스타일</a:t>
            </a:r>
            <a:r>
              <a:rPr lang="en-US" altLang="ko-KR" sz="1600" dirty="0"/>
              <a:t>, </a:t>
            </a:r>
            <a:r>
              <a:rPr lang="ko-KR" altLang="en-US" sz="1600" dirty="0"/>
              <a:t>성별</a:t>
            </a:r>
            <a:r>
              <a:rPr lang="en-US" altLang="ko-KR" sz="1600" dirty="0"/>
              <a:t>, </a:t>
            </a:r>
            <a:r>
              <a:rPr lang="ko-KR" altLang="en-US" sz="1600" dirty="0"/>
              <a:t>피부색 등등 다양한 </a:t>
            </a:r>
            <a:r>
              <a:rPr lang="en-US" altLang="ko-KR" sz="1600" dirty="0"/>
              <a:t>style</a:t>
            </a:r>
            <a:r>
              <a:rPr lang="ko-KR" altLang="en-US" sz="1600" dirty="0"/>
              <a:t>들의 조합으로 이루어졌기에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이미지를 생성함에 있어서 다양한 </a:t>
            </a:r>
            <a:r>
              <a:rPr lang="en-US" altLang="ko-KR" sz="1600" dirty="0"/>
              <a:t>style</a:t>
            </a:r>
            <a:r>
              <a:rPr lang="ko-KR" altLang="en-US" sz="1600" dirty="0"/>
              <a:t>들의 조합으로 새로운 </a:t>
            </a:r>
            <a:r>
              <a:rPr lang="en-US" altLang="ko-KR" sz="1600" dirty="0"/>
              <a:t>fake image</a:t>
            </a:r>
            <a:r>
              <a:rPr lang="ko-KR" altLang="en-US" sz="1600" dirty="0"/>
              <a:t>를 생성해낼 수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0" y="982665"/>
            <a:ext cx="6055987" cy="52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5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13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AdaIN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2598" y="5405890"/>
            <a:ext cx="10740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딥러닝</a:t>
            </a:r>
            <a:r>
              <a:rPr lang="ko-KR" altLang="en-US" sz="1600" dirty="0"/>
              <a:t> 인코더 네트워크로부터 추출된 </a:t>
            </a:r>
            <a:r>
              <a:rPr lang="en-US" altLang="ko-KR" sz="1600" dirty="0"/>
              <a:t>high-level feature map</a:t>
            </a:r>
            <a:r>
              <a:rPr lang="ko-KR" altLang="en-US" sz="1600" dirty="0"/>
              <a:t>이 아래의 화풍과 같은 </a:t>
            </a:r>
            <a:r>
              <a:rPr lang="en-US" altLang="ko-KR" sz="1600" dirty="0"/>
              <a:t>style </a:t>
            </a:r>
            <a:r>
              <a:rPr lang="ko-KR" altLang="en-US" sz="1600" dirty="0"/>
              <a:t>이미지의 통계적 특성을 따르게 하도록 변환해주는 </a:t>
            </a:r>
            <a:r>
              <a:rPr lang="en-US" altLang="ko-KR" sz="1600" dirty="0" err="1"/>
              <a:t>AdaIN</a:t>
            </a:r>
            <a:r>
              <a:rPr lang="ko-KR" altLang="en-US" sz="1600" dirty="0"/>
              <a:t>을 </a:t>
            </a:r>
            <a:r>
              <a:rPr lang="en-US" altLang="ko-KR" sz="1600" dirty="0"/>
              <a:t>PG GAN</a:t>
            </a:r>
            <a:r>
              <a:rPr lang="ko-KR" altLang="en-US" sz="1600" dirty="0"/>
              <a:t>의 </a:t>
            </a:r>
            <a:r>
              <a:rPr lang="en-US" altLang="ko-KR" sz="1600" dirty="0"/>
              <a:t>Image Generator</a:t>
            </a:r>
            <a:r>
              <a:rPr lang="ko-KR" altLang="en-US" sz="1600" dirty="0"/>
              <a:t>에 도입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98" y="933610"/>
            <a:ext cx="10740821" cy="43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14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AdaIN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430046" y="1167937"/>
            <a:ext cx="35333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latent z</a:t>
            </a:r>
            <a:r>
              <a:rPr lang="ko-KR" altLang="en-US" sz="1600" dirty="0"/>
              <a:t>를 </a:t>
            </a:r>
            <a:r>
              <a:rPr lang="en-US" altLang="ko-KR" sz="1600" dirty="0"/>
              <a:t>8</a:t>
            </a:r>
            <a:r>
              <a:rPr lang="ko-KR" altLang="en-US" sz="1600" dirty="0"/>
              <a:t>개의 </a:t>
            </a:r>
            <a:r>
              <a:rPr lang="en-US" altLang="ko-KR" sz="1600" dirty="0"/>
              <a:t>Full Connected layer(Mapping network)</a:t>
            </a:r>
            <a:r>
              <a:rPr lang="ko-KR" altLang="en-US" sz="1600" dirty="0"/>
              <a:t>를 통해</a:t>
            </a:r>
            <a:endParaRPr lang="en-US" altLang="ko-KR" sz="1600" dirty="0"/>
          </a:p>
          <a:p>
            <a:r>
              <a:rPr lang="ko-KR" altLang="en-US" sz="1600" dirty="0"/>
              <a:t>좀 더 실제 데이터</a:t>
            </a:r>
            <a:r>
              <a:rPr lang="en-US" altLang="ko-KR" sz="1600" dirty="0"/>
              <a:t> </a:t>
            </a:r>
            <a:r>
              <a:rPr lang="ko-KR" altLang="en-US" sz="1600" dirty="0"/>
              <a:t>분포에 가깝고 </a:t>
            </a:r>
            <a:r>
              <a:rPr lang="en-US" altLang="ko-KR" sz="1600" dirty="0"/>
              <a:t>disentanglement</a:t>
            </a:r>
            <a:r>
              <a:rPr lang="ko-KR" altLang="en-US" sz="1600" dirty="0"/>
              <a:t>한 </a:t>
            </a:r>
            <a:r>
              <a:rPr lang="en-US" altLang="ko-KR" sz="1600" dirty="0"/>
              <a:t>latent w</a:t>
            </a:r>
            <a:r>
              <a:rPr lang="ko-KR" altLang="en-US" sz="1600" dirty="0"/>
              <a:t>로 만들어줬다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Style</a:t>
            </a:r>
            <a:r>
              <a:rPr lang="ko-KR" altLang="en-US" sz="1600" dirty="0"/>
              <a:t>은 </a:t>
            </a:r>
            <a:r>
              <a:rPr lang="en-US" altLang="ko-KR" sz="1600" dirty="0"/>
              <a:t>latent vector w</a:t>
            </a:r>
            <a:r>
              <a:rPr lang="ko-KR" altLang="en-US" sz="1600" dirty="0"/>
              <a:t>를 </a:t>
            </a:r>
            <a:r>
              <a:rPr lang="en-US" altLang="ko-KR" sz="1600" dirty="0"/>
              <a:t>affine transformation</a:t>
            </a:r>
            <a:r>
              <a:rPr lang="ko-KR" altLang="en-US" sz="1600" dirty="0"/>
              <a:t>을 거쳐 </a:t>
            </a:r>
            <a:r>
              <a:rPr lang="en-US" altLang="ko-KR" sz="1600" dirty="0"/>
              <a:t>style </a:t>
            </a:r>
            <a:r>
              <a:rPr lang="ko-KR" altLang="en-US" sz="1600" dirty="0"/>
              <a:t>정보인 </a:t>
            </a:r>
            <a:r>
              <a:rPr lang="en-US" altLang="ko-KR" sz="1600" dirty="0"/>
              <a:t>y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변환한 것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AdaIN</a:t>
            </a:r>
            <a:r>
              <a:rPr lang="ko-KR" altLang="en-US" sz="1600" dirty="0"/>
              <a:t>을 </a:t>
            </a:r>
            <a:r>
              <a:rPr lang="en-US" altLang="ko-KR" sz="1600" dirty="0"/>
              <a:t>PG GAN </a:t>
            </a:r>
            <a:r>
              <a:rPr lang="ko-KR" altLang="en-US" sz="1600" dirty="0"/>
              <a:t>아키텍처에 도입함으로써 이미지 생성에 </a:t>
            </a:r>
            <a:r>
              <a:rPr lang="en-US" altLang="ko-KR" sz="1600" dirty="0"/>
              <a:t>Style</a:t>
            </a:r>
            <a:r>
              <a:rPr lang="ko-KR" altLang="en-US" sz="1600" dirty="0"/>
              <a:t>을 넣을 수 있게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2" y="1167937"/>
            <a:ext cx="8250174" cy="48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15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Why ‘learned constant’ ?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83660" y="1429300"/>
            <a:ext cx="35333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Style GAN</a:t>
            </a:r>
            <a:r>
              <a:rPr lang="ko-KR" altLang="en-US" sz="1600" dirty="0"/>
              <a:t>이 학습되는 과정에서 </a:t>
            </a:r>
            <a:r>
              <a:rPr lang="en-US" altLang="ko-KR" sz="1600" dirty="0"/>
              <a:t>learnable</a:t>
            </a:r>
            <a:r>
              <a:rPr lang="ko-KR" altLang="en-US" sz="1600" dirty="0"/>
              <a:t>하게 학습되고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Test(</a:t>
            </a:r>
            <a:r>
              <a:rPr lang="ko-KR" altLang="en-US" sz="1600" dirty="0"/>
              <a:t>혹은 </a:t>
            </a:r>
            <a:r>
              <a:rPr lang="en-US" altLang="ko-KR" sz="1600" dirty="0"/>
              <a:t>generation) </a:t>
            </a:r>
            <a:r>
              <a:rPr lang="ko-KR" altLang="en-US" sz="1600" dirty="0"/>
              <a:t>과정에서 이미지를 생성할 땐</a:t>
            </a:r>
            <a:r>
              <a:rPr lang="en-US" altLang="ko-KR" sz="1600" dirty="0"/>
              <a:t>, </a:t>
            </a:r>
            <a:r>
              <a:rPr lang="ko-KR" altLang="en-US" sz="1600" dirty="0"/>
              <a:t>고정되어 있는 값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초기의 </a:t>
            </a:r>
            <a:r>
              <a:rPr lang="en-US" altLang="ko-KR" sz="1600" dirty="0"/>
              <a:t>4x4 </a:t>
            </a:r>
            <a:r>
              <a:rPr lang="ko-KR" altLang="en-US" sz="1600" dirty="0"/>
              <a:t>이미지가 무엇이어야 이미지를 더 잘 생성할 수 있고 학습시킬 수 있을지 배운다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데이터의 전체적인 </a:t>
            </a:r>
            <a:r>
              <a:rPr lang="en-US" altLang="ko-KR" sz="1600" dirty="0"/>
              <a:t>identity, </a:t>
            </a:r>
            <a:r>
              <a:rPr lang="ko-KR" altLang="en-US" sz="1600" dirty="0"/>
              <a:t>앞으로 </a:t>
            </a:r>
            <a:r>
              <a:rPr lang="en-US" altLang="ko-KR" sz="1600" dirty="0"/>
              <a:t>style</a:t>
            </a:r>
            <a:r>
              <a:rPr lang="ko-KR" altLang="en-US" sz="1600" dirty="0"/>
              <a:t>이 주입될 때 이미지를 생성하기 가장 좋은 스타팅 포인트를 구축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278296"/>
            <a:ext cx="6034097" cy="43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7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16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Why ‘learned constant’ ?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97" y="1487279"/>
            <a:ext cx="9347484" cy="39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4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17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Mixing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83659" y="1339033"/>
            <a:ext cx="3993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하나의 </a:t>
            </a:r>
            <a:r>
              <a:rPr lang="en-US" altLang="ko-KR" sz="1600" dirty="0"/>
              <a:t>w</a:t>
            </a:r>
            <a:r>
              <a:rPr lang="ko-KR" altLang="en-US" sz="1600" dirty="0"/>
              <a:t>로 학습하면 인접해 있는 </a:t>
            </a:r>
            <a:r>
              <a:rPr lang="en-US" altLang="ko-KR" sz="1600" dirty="0"/>
              <a:t>level</a:t>
            </a:r>
            <a:r>
              <a:rPr lang="ko-KR" altLang="en-US" sz="1600" dirty="0"/>
              <a:t>의 </a:t>
            </a:r>
            <a:r>
              <a:rPr lang="en-US" altLang="ko-KR" sz="1600" dirty="0"/>
              <a:t>style </a:t>
            </a:r>
            <a:r>
              <a:rPr lang="ko-KR" altLang="en-US" sz="1600" dirty="0"/>
              <a:t>간의 </a:t>
            </a:r>
            <a:r>
              <a:rPr lang="en-US" altLang="ko-KR" sz="1600" dirty="0"/>
              <a:t>correlation</a:t>
            </a:r>
            <a:r>
              <a:rPr lang="ko-KR" altLang="en-US" sz="1600" dirty="0"/>
              <a:t>이 생길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이러한 상황을 줄이기 위해 </a:t>
            </a:r>
            <a:r>
              <a:rPr lang="en-US" altLang="ko-KR" sz="1600" dirty="0"/>
              <a:t>Mixing Regularization</a:t>
            </a:r>
            <a:r>
              <a:rPr lang="ko-KR" altLang="en-US" sz="1600" dirty="0"/>
              <a:t>을 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Mixing Regularization</a:t>
            </a:r>
            <a:r>
              <a:rPr lang="ko-KR" altLang="en-US" sz="1600" dirty="0"/>
              <a:t>은 서로 다른 이미지를 생성하는 </a:t>
            </a:r>
            <a:r>
              <a:rPr lang="en-US" altLang="ko-KR" sz="1600" dirty="0"/>
              <a:t>w1</a:t>
            </a:r>
            <a:r>
              <a:rPr lang="ko-KR" altLang="en-US" sz="1600" dirty="0"/>
              <a:t>과 </a:t>
            </a:r>
            <a:r>
              <a:rPr lang="en-US" altLang="ko-KR" sz="1600" dirty="0"/>
              <a:t>w2</a:t>
            </a:r>
            <a:r>
              <a:rPr lang="ko-KR" altLang="en-US" sz="1600" dirty="0"/>
              <a:t>를 특정 </a:t>
            </a:r>
            <a:r>
              <a:rPr lang="en-US" altLang="ko-KR" sz="1600" dirty="0"/>
              <a:t>level(crossover point)</a:t>
            </a:r>
            <a:r>
              <a:rPr lang="ko-KR" altLang="en-US" sz="1600" dirty="0"/>
              <a:t>을 기준으로 이전까지는 </a:t>
            </a:r>
            <a:r>
              <a:rPr lang="en-US" altLang="ko-KR" sz="1600" dirty="0"/>
              <a:t>w1</a:t>
            </a:r>
            <a:r>
              <a:rPr lang="ko-KR" altLang="en-US" sz="1600" dirty="0"/>
              <a:t>의 </a:t>
            </a:r>
            <a:r>
              <a:rPr lang="en-US" altLang="ko-KR" sz="1600" dirty="0"/>
              <a:t>style</a:t>
            </a:r>
            <a:r>
              <a:rPr lang="ko-KR" altLang="en-US" sz="1600" dirty="0"/>
              <a:t>정보를</a:t>
            </a:r>
            <a:r>
              <a:rPr lang="en-US" altLang="ko-KR" sz="1600" dirty="0"/>
              <a:t>, </a:t>
            </a:r>
            <a:r>
              <a:rPr lang="ko-KR" altLang="en-US" sz="1600" dirty="0"/>
              <a:t>이후부터는 </a:t>
            </a:r>
            <a:r>
              <a:rPr lang="en-US" altLang="ko-KR" sz="1600" dirty="0"/>
              <a:t>w2</a:t>
            </a:r>
            <a:r>
              <a:rPr lang="ko-KR" altLang="en-US" sz="1600" dirty="0"/>
              <a:t>의 </a:t>
            </a:r>
            <a:r>
              <a:rPr lang="en-US" altLang="ko-KR" sz="1600" dirty="0"/>
              <a:t>style </a:t>
            </a:r>
            <a:r>
              <a:rPr lang="ko-KR" altLang="en-US" sz="1600" dirty="0"/>
              <a:t>정보를 넣어 이미지를 생성하도록 학습시키는 것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인접한 두 </a:t>
            </a:r>
            <a:r>
              <a:rPr lang="en-US" altLang="ko-KR" sz="1600" dirty="0"/>
              <a:t>level</a:t>
            </a:r>
            <a:r>
              <a:rPr lang="ko-KR" altLang="en-US" sz="1600" dirty="0"/>
              <a:t>의 </a:t>
            </a:r>
            <a:r>
              <a:rPr lang="en-US" altLang="ko-KR" sz="1600" dirty="0"/>
              <a:t>style</a:t>
            </a:r>
            <a:r>
              <a:rPr lang="ko-KR" altLang="en-US" sz="1600" dirty="0"/>
              <a:t>간의 </a:t>
            </a:r>
            <a:r>
              <a:rPr lang="en-US" altLang="ko-KR" sz="1600" dirty="0" err="1"/>
              <a:t>correlatio</a:t>
            </a:r>
            <a:r>
              <a:rPr lang="ko-KR" altLang="en-US" sz="1600" dirty="0"/>
              <a:t>이 생기는 것을 </a:t>
            </a:r>
            <a:r>
              <a:rPr lang="ko-KR" altLang="en-US" sz="1600" dirty="0" err="1"/>
              <a:t>막도록하는</a:t>
            </a:r>
            <a:r>
              <a:rPr lang="ko-KR" altLang="en-US" sz="1600" dirty="0"/>
              <a:t> 일종의 </a:t>
            </a:r>
            <a:r>
              <a:rPr lang="en-US" altLang="ko-KR" sz="1600" dirty="0"/>
              <a:t>Regularization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localization</a:t>
            </a:r>
            <a:r>
              <a:rPr lang="ko-KR" altLang="en-US" sz="1600" dirty="0"/>
              <a:t>이  </a:t>
            </a:r>
            <a:endParaRPr lang="en-US" altLang="ko-KR" sz="1600" dirty="0"/>
          </a:p>
          <a:p>
            <a:r>
              <a:rPr lang="ko-KR" altLang="en-US" sz="1600" dirty="0"/>
              <a:t>개선되며 </a:t>
            </a:r>
            <a:r>
              <a:rPr lang="en-US" altLang="ko-KR" sz="1600" dirty="0"/>
              <a:t>FID</a:t>
            </a:r>
            <a:r>
              <a:rPr lang="ko-KR" altLang="en-US" sz="1600" dirty="0"/>
              <a:t>에서도 성능적 향상을 보인다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933610"/>
            <a:ext cx="6968359" cy="54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2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18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Entanglement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94" y="1249091"/>
            <a:ext cx="10082211" cy="47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8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19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Entanglement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797434"/>
            <a:ext cx="9159766" cy="56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2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GAN</a:t>
            </a:r>
          </a:p>
          <a:p>
            <a:endParaRPr lang="en-US" altLang="ko-KR" dirty="0"/>
          </a:p>
          <a:p>
            <a:r>
              <a:rPr lang="en-US" altLang="ko-KR" dirty="0"/>
              <a:t>PG GAN</a:t>
            </a:r>
          </a:p>
          <a:p>
            <a:endParaRPr lang="en-US" altLang="ko-KR" dirty="0"/>
          </a:p>
          <a:p>
            <a:r>
              <a:rPr lang="en-US" altLang="ko-KR" dirty="0"/>
              <a:t>Style GAN1 </a:t>
            </a:r>
          </a:p>
          <a:p>
            <a:endParaRPr lang="en-US" altLang="ko-KR" dirty="0"/>
          </a:p>
          <a:p>
            <a:r>
              <a:rPr lang="en-US" altLang="ko-KR" dirty="0"/>
              <a:t>Style GAN2</a:t>
            </a:r>
          </a:p>
          <a:p>
            <a:endParaRPr lang="en-US" altLang="ko-KR" dirty="0"/>
          </a:p>
          <a:p>
            <a:r>
              <a:rPr lang="en-US" altLang="ko-KR" dirty="0"/>
              <a:t>Dual Style GAN</a:t>
            </a:r>
          </a:p>
          <a:p>
            <a:endParaRPr lang="en-US" altLang="ko-KR" dirty="0"/>
          </a:p>
          <a:p>
            <a:r>
              <a:rPr lang="ko-KR" altLang="en-US" dirty="0"/>
              <a:t>코드 구현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6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9220200" y="173679"/>
            <a:ext cx="2743200" cy="365125"/>
          </a:xfrm>
        </p:spPr>
        <p:txBody>
          <a:bodyPr/>
          <a:lstStyle/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3563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20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Entanglement</a:t>
            </a:r>
            <a:endParaRPr lang="ko-KR" altLang="en-US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65" y="1040813"/>
            <a:ext cx="7584364" cy="53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21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Disentanglement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933610"/>
            <a:ext cx="11615057" cy="52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6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22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Disentanglement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56" y="1234084"/>
            <a:ext cx="6654034" cy="47342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9339" y="1585254"/>
            <a:ext cx="44826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각 </a:t>
            </a:r>
            <a:r>
              <a:rPr lang="en-US" altLang="ko-KR" sz="1600" dirty="0"/>
              <a:t>latent space</a:t>
            </a:r>
            <a:r>
              <a:rPr lang="ko-KR" altLang="en-US" sz="1600" dirty="0"/>
              <a:t>에서 </a:t>
            </a:r>
            <a:r>
              <a:rPr lang="en-US" altLang="ko-KR" sz="1600" dirty="0"/>
              <a:t>interpolation</a:t>
            </a:r>
            <a:r>
              <a:rPr lang="ko-KR" altLang="en-US" sz="1600" dirty="0"/>
              <a:t>된 </a:t>
            </a:r>
            <a:r>
              <a:rPr lang="en-US" altLang="ko-KR" sz="1600" dirty="0"/>
              <a:t>point</a:t>
            </a:r>
            <a:r>
              <a:rPr lang="ko-KR" altLang="en-US" sz="1600" dirty="0"/>
              <a:t>들을 </a:t>
            </a:r>
            <a:r>
              <a:rPr lang="en-US" altLang="ko-KR" sz="1600" dirty="0"/>
              <a:t>generator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face image</a:t>
            </a:r>
            <a:r>
              <a:rPr lang="ko-KR" altLang="en-US" sz="1600" dirty="0"/>
              <a:t>를 생성한 후 생성된 이미지 분포에서 해당 </a:t>
            </a:r>
            <a:r>
              <a:rPr lang="en-US" altLang="ko-KR" sz="1600" dirty="0"/>
              <a:t>face image</a:t>
            </a:r>
            <a:r>
              <a:rPr lang="ko-KR" altLang="en-US" sz="1600" dirty="0"/>
              <a:t>를 찍어가며 </a:t>
            </a:r>
            <a:r>
              <a:rPr lang="en-US" altLang="ko-KR" sz="1600" dirty="0"/>
              <a:t>interpolation path</a:t>
            </a:r>
            <a:r>
              <a:rPr lang="ko-KR" altLang="en-US" sz="1600" dirty="0"/>
              <a:t>를 비교한 결과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Latent space Z</a:t>
            </a:r>
            <a:r>
              <a:rPr lang="ko-KR" altLang="en-US" sz="1600" dirty="0"/>
              <a:t>에서 </a:t>
            </a:r>
            <a:r>
              <a:rPr lang="en-US" altLang="ko-KR" sz="1600" dirty="0"/>
              <a:t>interpolate</a:t>
            </a:r>
            <a:r>
              <a:rPr lang="ko-KR" altLang="en-US" sz="1600" dirty="0"/>
              <a:t>한 얼굴 사진은 많이 왜곡되어서 길게 움직이게 된 반면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Disentangled</a:t>
            </a:r>
            <a:r>
              <a:rPr lang="ko-KR" altLang="en-US" sz="1600" dirty="0"/>
              <a:t>한 </a:t>
            </a:r>
            <a:r>
              <a:rPr lang="en-US" altLang="ko-KR" sz="1600" dirty="0"/>
              <a:t>latent space W</a:t>
            </a:r>
            <a:r>
              <a:rPr lang="ko-KR" altLang="en-US" sz="1600" dirty="0"/>
              <a:t>의 </a:t>
            </a:r>
            <a:r>
              <a:rPr lang="en-US" altLang="ko-KR" sz="1600" dirty="0"/>
              <a:t>interpolation</a:t>
            </a:r>
            <a:r>
              <a:rPr lang="ko-KR" altLang="en-US" sz="1600" dirty="0"/>
              <a:t>은 실세 생성되는 이미지 분포에서도 선형적으로 유사한 길이만큼 움직이게 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641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23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Disentanglement</a:t>
            </a:r>
            <a:endParaRPr lang="ko-KR" alt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82565" y="5131691"/>
            <a:ext cx="10710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Latent space Z</a:t>
            </a:r>
            <a:r>
              <a:rPr lang="ko-KR" altLang="en-US" sz="1600" dirty="0"/>
              <a:t>에서 </a:t>
            </a:r>
            <a:r>
              <a:rPr lang="en-US" altLang="ko-KR" sz="1600" dirty="0"/>
              <a:t>interpolate</a:t>
            </a:r>
            <a:r>
              <a:rPr lang="ko-KR" altLang="en-US" sz="1600" dirty="0"/>
              <a:t>한 얼굴 사진은 많이 왜곡되어서 빙 돌아 길게 움직이게 된 반면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Disentangled</a:t>
            </a:r>
            <a:r>
              <a:rPr lang="ko-KR" altLang="en-US" sz="1600" dirty="0"/>
              <a:t>한 </a:t>
            </a:r>
            <a:r>
              <a:rPr lang="en-US" altLang="ko-KR" sz="1600" dirty="0"/>
              <a:t>latent space W</a:t>
            </a:r>
            <a:r>
              <a:rPr lang="ko-KR" altLang="en-US" sz="1600" dirty="0"/>
              <a:t>의 </a:t>
            </a:r>
            <a:r>
              <a:rPr lang="en-US" altLang="ko-KR" sz="1600" dirty="0"/>
              <a:t>interpolation</a:t>
            </a:r>
            <a:r>
              <a:rPr lang="ko-KR" altLang="en-US" sz="1600" dirty="0"/>
              <a:t>은 실세 생성되는 이미지 분포에서도 선형적으로 유사한 길이만큼 움직이게 된다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29" y="1585254"/>
            <a:ext cx="83058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8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24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Style GAN 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385626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25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</a:t>
            </a:r>
            <a:r>
              <a:rPr lang="ko-KR" altLang="en-US" sz="3200" b="1" dirty="0"/>
              <a:t>의 문제점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7" y="933610"/>
            <a:ext cx="11380641" cy="3003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058" y="5267488"/>
            <a:ext cx="1071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물방울 모양의 </a:t>
            </a:r>
            <a:r>
              <a:rPr lang="en-US" altLang="ko-KR" sz="1600" dirty="0"/>
              <a:t>artifact</a:t>
            </a:r>
            <a:r>
              <a:rPr lang="ko-KR" altLang="en-US" sz="1600" dirty="0"/>
              <a:t>가 생긴다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56" y="3032125"/>
            <a:ext cx="11162553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2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26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17876" y="1436790"/>
            <a:ext cx="29455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AdaIN</a:t>
            </a:r>
            <a:r>
              <a:rPr lang="en-US" altLang="ko-KR" sz="1600" dirty="0"/>
              <a:t> </a:t>
            </a:r>
            <a:r>
              <a:rPr lang="ko-KR" altLang="en-US" sz="1600" dirty="0"/>
              <a:t>단계에서 각 채널의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들을 </a:t>
            </a:r>
            <a:r>
              <a:rPr lang="en-US" altLang="ko-KR" sz="1600" dirty="0"/>
              <a:t>normalize </a:t>
            </a:r>
            <a:r>
              <a:rPr lang="ko-KR" altLang="en-US" sz="1600" dirty="0"/>
              <a:t>하는 과정에서 각 채널마다 다른 값으로 </a:t>
            </a:r>
            <a:r>
              <a:rPr lang="en-US" altLang="ko-KR" sz="1600" dirty="0"/>
              <a:t>scaling</a:t>
            </a:r>
            <a:r>
              <a:rPr lang="ko-KR" altLang="en-US" sz="1600" dirty="0"/>
              <a:t>이 되다가 나중에 채널을 합칠 때 범주를 벗어난 부분</a:t>
            </a:r>
            <a:r>
              <a:rPr lang="en-US" altLang="ko-KR" sz="1600" dirty="0"/>
              <a:t>(</a:t>
            </a:r>
            <a:r>
              <a:rPr lang="ko-KR" altLang="en-US" sz="1600" dirty="0"/>
              <a:t>물방울 </a:t>
            </a:r>
            <a:r>
              <a:rPr lang="en-US" altLang="ko-KR" sz="1600" dirty="0"/>
              <a:t>artifact)</a:t>
            </a:r>
            <a:r>
              <a:rPr lang="ko-KR" altLang="en-US" sz="1600" dirty="0"/>
              <a:t>이 생긴다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Generator architecture</a:t>
            </a:r>
            <a:r>
              <a:rPr lang="ko-KR" altLang="en-US" sz="1600" dirty="0"/>
              <a:t>를 개정해 </a:t>
            </a:r>
            <a:r>
              <a:rPr lang="en-US" altLang="ko-KR" sz="1600" dirty="0"/>
              <a:t>normalization </a:t>
            </a:r>
            <a:r>
              <a:rPr lang="ko-KR" altLang="en-US" sz="1600" dirty="0"/>
              <a:t>문제를 해결함으로써 물방울 </a:t>
            </a:r>
            <a:r>
              <a:rPr lang="en-US" altLang="ko-KR" sz="1600" dirty="0"/>
              <a:t>artifact</a:t>
            </a:r>
            <a:r>
              <a:rPr lang="ko-KR" altLang="en-US" sz="1600" dirty="0"/>
              <a:t> 현상 개선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But </a:t>
            </a:r>
            <a:r>
              <a:rPr lang="ko-KR" altLang="en-US" sz="1600" dirty="0"/>
              <a:t>근본적인 해결이 아님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241276"/>
            <a:ext cx="8462425" cy="47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3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27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85140" y="1828801"/>
            <a:ext cx="33029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각 채널의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에 직접 정규화를 </a:t>
            </a:r>
            <a:r>
              <a:rPr lang="ko-KR" altLang="en-US" sz="1600" dirty="0" err="1"/>
              <a:t>하다보니</a:t>
            </a:r>
            <a:r>
              <a:rPr lang="ko-KR" altLang="en-US" sz="1600" dirty="0"/>
              <a:t> </a:t>
            </a:r>
            <a:r>
              <a:rPr lang="en-US" altLang="ko-KR" sz="1600" dirty="0"/>
              <a:t>feature map </a:t>
            </a:r>
            <a:r>
              <a:rPr lang="ko-KR" altLang="en-US" sz="1600" dirty="0"/>
              <a:t>간의 관계가 깨졌다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Feature map</a:t>
            </a:r>
            <a:r>
              <a:rPr lang="ko-KR" altLang="en-US" sz="1600" dirty="0"/>
              <a:t>이 아니라 </a:t>
            </a:r>
            <a:r>
              <a:rPr lang="en-US" altLang="ko-KR" sz="1600" dirty="0" err="1"/>
              <a:t>conv</a:t>
            </a:r>
            <a:r>
              <a:rPr lang="en-US" altLang="ko-KR" sz="1600" dirty="0"/>
              <a:t> layer</a:t>
            </a:r>
            <a:r>
              <a:rPr lang="ko-KR" altLang="en-US" sz="1600" dirty="0"/>
              <a:t>의 가중치에 정규화를 해줌으로써 간접적으로 </a:t>
            </a:r>
            <a:r>
              <a:rPr lang="en-US" altLang="ko-KR" sz="1600" dirty="0"/>
              <a:t>normalization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이를 통해 </a:t>
            </a:r>
            <a:r>
              <a:rPr lang="en-US" altLang="ko-KR" sz="1600" dirty="0"/>
              <a:t>feature map </a:t>
            </a:r>
            <a:r>
              <a:rPr lang="ko-KR" altLang="en-US" sz="1600" dirty="0"/>
              <a:t>값의 증폭을 막으면서</a:t>
            </a:r>
            <a:r>
              <a:rPr lang="en-US" altLang="ko-KR" sz="1600" dirty="0"/>
              <a:t>, normalization </a:t>
            </a:r>
            <a:r>
              <a:rPr lang="ko-KR" altLang="en-US" sz="1600" dirty="0"/>
              <a:t>효과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55" y="846032"/>
            <a:ext cx="7085490" cy="55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28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497614" y="1462144"/>
            <a:ext cx="34657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en-US" altLang="ko-KR" sz="1600" dirty="0"/>
              <a:t>Phase artifact </a:t>
            </a:r>
            <a:r>
              <a:rPr lang="ko-KR" altLang="en-US" sz="1600" dirty="0"/>
              <a:t>발생</a:t>
            </a:r>
            <a:endParaRPr lang="en-US" altLang="ko-KR" sz="1600" dirty="0"/>
          </a:p>
          <a:p>
            <a:r>
              <a:rPr lang="ko-KR" altLang="en-US" sz="1600" dirty="0"/>
              <a:t>이빨과 같이 특정 부분이 이미지에서 카메라 </a:t>
            </a:r>
            <a:r>
              <a:rPr lang="en-US" altLang="ko-KR" sz="1600" dirty="0"/>
              <a:t>pose</a:t>
            </a:r>
            <a:r>
              <a:rPr lang="ko-KR" altLang="en-US" sz="1600" dirty="0"/>
              <a:t>를 변형시켜도 </a:t>
            </a:r>
            <a:r>
              <a:rPr lang="en-US" altLang="ko-KR" sz="1600" dirty="0"/>
              <a:t>pose</a:t>
            </a:r>
            <a:r>
              <a:rPr lang="ko-KR" altLang="en-US" sz="1600" dirty="0"/>
              <a:t>에 따라 변하지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상의 특정 부분에 완전히 </a:t>
            </a:r>
            <a:r>
              <a:rPr lang="en-US" altLang="ko-KR" sz="1600" dirty="0"/>
              <a:t>align </a:t>
            </a:r>
            <a:r>
              <a:rPr lang="ko-KR" altLang="en-US" sz="1600" dirty="0"/>
              <a:t>되어 있어 고정된 것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Progressive growing </a:t>
            </a:r>
            <a:r>
              <a:rPr lang="ko-KR" altLang="en-US" sz="1600" dirty="0"/>
              <a:t>방식은 저해상도에서 얻은 특징이 고해상도로 전파될 때 </a:t>
            </a:r>
            <a:r>
              <a:rPr lang="en-US" altLang="ko-KR" sz="1600" dirty="0"/>
              <a:t>high frequency detail</a:t>
            </a:r>
            <a:r>
              <a:rPr lang="ko-KR" altLang="en-US" sz="1600" dirty="0"/>
              <a:t>에 집중하기 때문에 최종적으로 보이는 이미지의 어떠한 특징이 한 부분에 고정된다는 부작용이 있다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003336"/>
            <a:ext cx="7833328" cy="51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31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29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497614" y="933610"/>
            <a:ext cx="346578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Artifact </a:t>
            </a:r>
            <a:r>
              <a:rPr lang="ko-KR" altLang="en-US" sz="1600" dirty="0"/>
              <a:t>해결을 위해 </a:t>
            </a:r>
            <a:r>
              <a:rPr lang="en-US" altLang="ko-KR" sz="1600" dirty="0"/>
              <a:t>progressive growing</a:t>
            </a:r>
            <a:r>
              <a:rPr lang="ko-KR" altLang="en-US" sz="1600" dirty="0"/>
              <a:t>을 사용하지 않고 고해상도 이미지를 생성해야 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: </a:t>
            </a:r>
            <a:r>
              <a:rPr lang="ko-KR" altLang="en-US" sz="1600" dirty="0" err="1"/>
              <a:t>생성자와</a:t>
            </a:r>
            <a:r>
              <a:rPr lang="ko-KR" altLang="en-US" sz="1600" dirty="0"/>
              <a:t> 판별자의 </a:t>
            </a:r>
            <a:r>
              <a:rPr lang="en-US" altLang="ko-KR" sz="1600" dirty="0"/>
              <a:t>skip connection</a:t>
            </a:r>
          </a:p>
          <a:p>
            <a:endParaRPr lang="en-US" altLang="ko-KR" sz="1600" dirty="0"/>
          </a:p>
          <a:p>
            <a:r>
              <a:rPr lang="en-US" altLang="ko-KR" sz="1600" dirty="0"/>
              <a:t>b : </a:t>
            </a:r>
            <a:r>
              <a:rPr lang="ko-KR" altLang="en-US" sz="1600" dirty="0"/>
              <a:t>각 해상도 단계의 </a:t>
            </a:r>
            <a:r>
              <a:rPr lang="en-US" altLang="ko-KR" sz="1600" dirty="0" err="1"/>
              <a:t>rgb</a:t>
            </a:r>
            <a:r>
              <a:rPr lang="en-US" altLang="ko-KR" sz="1600" dirty="0"/>
              <a:t> output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업샘플링</a:t>
            </a:r>
            <a:r>
              <a:rPr lang="ko-KR" altLang="en-US" sz="1600" dirty="0"/>
              <a:t> 혹은 다운 샘플링 한 후에 </a:t>
            </a:r>
            <a:r>
              <a:rPr lang="en-US" altLang="ko-KR" sz="1600" dirty="0"/>
              <a:t>skip connection </a:t>
            </a:r>
            <a:r>
              <a:rPr lang="ko-KR" altLang="en-US" sz="1600" dirty="0"/>
              <a:t>을 통해 전달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 : </a:t>
            </a:r>
            <a:r>
              <a:rPr lang="ko-KR" altLang="en-US" sz="1600" dirty="0"/>
              <a:t>각 해상도 </a:t>
            </a:r>
            <a:r>
              <a:rPr lang="en-US" altLang="ko-KR" sz="1600" dirty="0"/>
              <a:t>level </a:t>
            </a:r>
            <a:r>
              <a:rPr lang="ko-KR" altLang="en-US" sz="1600" dirty="0"/>
              <a:t>마다 </a:t>
            </a:r>
            <a:r>
              <a:rPr lang="en-US" altLang="ko-KR" sz="1600" dirty="0"/>
              <a:t>residual connection</a:t>
            </a:r>
          </a:p>
          <a:p>
            <a:endParaRPr lang="en-US" altLang="ko-KR" sz="1600" dirty="0"/>
          </a:p>
          <a:p>
            <a:r>
              <a:rPr lang="ko-KR" altLang="en-US" sz="1600" dirty="0"/>
              <a:t>고해상도 이미지를 만드는 </a:t>
            </a:r>
            <a:r>
              <a:rPr lang="en-US" altLang="ko-KR" sz="1600" dirty="0"/>
              <a:t>3</a:t>
            </a:r>
            <a:r>
              <a:rPr lang="ko-KR" altLang="en-US" sz="1600" dirty="0"/>
              <a:t>가지 방법을 </a:t>
            </a:r>
            <a:r>
              <a:rPr lang="ko-KR" altLang="en-US" sz="1600" dirty="0" err="1"/>
              <a:t>생성자와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판별자에</a:t>
            </a:r>
            <a:r>
              <a:rPr lang="ko-KR" altLang="en-US" sz="1600" dirty="0"/>
              <a:t> 각각 적용해</a:t>
            </a:r>
            <a:r>
              <a:rPr lang="en-US" altLang="ko-KR" sz="1600" dirty="0"/>
              <a:t> </a:t>
            </a:r>
            <a:r>
              <a:rPr lang="ko-KR" altLang="en-US" sz="1600" dirty="0"/>
              <a:t>생길 수 있는</a:t>
            </a:r>
            <a:r>
              <a:rPr lang="en-US" altLang="ko-KR" sz="1600" dirty="0"/>
              <a:t> </a:t>
            </a:r>
            <a:r>
              <a:rPr lang="ko-KR" altLang="en-US" sz="1600" dirty="0"/>
              <a:t>총 </a:t>
            </a:r>
            <a:r>
              <a:rPr lang="en-US" altLang="ko-KR" sz="1600" dirty="0"/>
              <a:t>9</a:t>
            </a:r>
            <a:r>
              <a:rPr lang="ko-KR" altLang="en-US" sz="1600" dirty="0"/>
              <a:t>가지의 조합을 모두 실험한 결과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 err="1"/>
              <a:t>생성자에서</a:t>
            </a:r>
            <a:r>
              <a:rPr lang="ko-KR" altLang="en-US" sz="1600" dirty="0"/>
              <a:t> </a:t>
            </a:r>
            <a:r>
              <a:rPr lang="en-US" altLang="ko-KR" sz="1600" dirty="0"/>
              <a:t>output skip connection 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PPL </a:t>
            </a:r>
            <a:r>
              <a:rPr lang="ko-KR" altLang="en-US" sz="1600" dirty="0"/>
              <a:t>개선</a:t>
            </a:r>
            <a:endParaRPr lang="en-US" altLang="ko-KR" sz="1600" dirty="0"/>
          </a:p>
          <a:p>
            <a:r>
              <a:rPr lang="ko-KR" altLang="en-US" sz="1600" dirty="0" err="1"/>
              <a:t>판별자에서</a:t>
            </a:r>
            <a:r>
              <a:rPr lang="ko-KR" altLang="en-US" sz="1600" dirty="0"/>
              <a:t> </a:t>
            </a:r>
            <a:r>
              <a:rPr lang="en-US" altLang="ko-KR" sz="1600" dirty="0"/>
              <a:t>residual </a:t>
            </a:r>
            <a:r>
              <a:rPr lang="en-US" altLang="ko-KR" sz="1600" dirty="0" err="1"/>
              <a:t>connnection</a:t>
            </a:r>
            <a:r>
              <a:rPr lang="ko-KR" altLang="en-US" sz="1600" dirty="0"/>
              <a:t>을 통해 좋은 </a:t>
            </a:r>
            <a:r>
              <a:rPr lang="en-US" altLang="ko-KR" sz="1600" dirty="0"/>
              <a:t>FID </a:t>
            </a:r>
            <a:r>
              <a:rPr lang="ko-KR" altLang="en-US" sz="1600" dirty="0"/>
              <a:t>결과를 얻을 수 있다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933610"/>
            <a:ext cx="8016300" cy="51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7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GAN</a:t>
            </a:r>
            <a:endParaRPr lang="ko-KR" altLang="en-US" sz="5400" b="1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54158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30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Style GAN 2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3576" y="4833692"/>
            <a:ext cx="1131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Progressive growing </a:t>
            </a:r>
            <a:r>
              <a:rPr lang="ko-KR" altLang="en-US" sz="1600" dirty="0"/>
              <a:t>을 대체한 새로운 아키텍처가 최종 해상도 </a:t>
            </a:r>
            <a:r>
              <a:rPr lang="en-US" altLang="ko-KR" sz="1600" dirty="0"/>
              <a:t>level</a:t>
            </a:r>
            <a:r>
              <a:rPr lang="ko-KR" altLang="en-US" sz="1600" dirty="0"/>
              <a:t>인 </a:t>
            </a:r>
            <a:r>
              <a:rPr lang="en-US" altLang="ko-KR" sz="1600" dirty="0"/>
              <a:t>512x512</a:t>
            </a:r>
            <a:r>
              <a:rPr lang="ko-KR" altLang="en-US" sz="1600" dirty="0"/>
              <a:t>에서 이미지의 </a:t>
            </a:r>
            <a:r>
              <a:rPr lang="en-US" altLang="ko-KR" sz="1600" dirty="0"/>
              <a:t>pixel value</a:t>
            </a:r>
            <a:r>
              <a:rPr lang="ko-KR" altLang="en-US" sz="1600" dirty="0"/>
              <a:t>를 거의 결정한다는 것을 파악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Feature map</a:t>
            </a:r>
            <a:r>
              <a:rPr lang="ko-KR" altLang="en-US" sz="1600" dirty="0"/>
              <a:t>의 수</a:t>
            </a:r>
            <a:r>
              <a:rPr lang="en-US" altLang="ko-KR" sz="1600" dirty="0"/>
              <a:t>(trainable parameter)</a:t>
            </a:r>
            <a:r>
              <a:rPr lang="ko-KR" altLang="en-US" sz="1600" dirty="0"/>
              <a:t>를 증가시킴으로써 개선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94" y="1074455"/>
            <a:ext cx="8818506" cy="35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72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31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Dual Style GAN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98621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Dual Style GAN</a:t>
            </a:r>
            <a:endParaRPr lang="ko-KR" altLang="en-US" sz="2800" b="1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295400" y="2282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32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5" y="1223515"/>
            <a:ext cx="5848875" cy="5277298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6296067" y="1806575"/>
            <a:ext cx="5915508" cy="430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b="1" dirty="0"/>
          </a:p>
          <a:p>
            <a:r>
              <a:rPr lang="en-US" altLang="ko-KR" sz="1600" dirty="0"/>
              <a:t>latent z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모델에 넣어 만든 이미지를 사용하던 기존의 방식에서 사용자가 입력한 얼굴 이미지를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인코더를 사용해 스타일 코드를 만든다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내재적 스타일과 외재적 스타일</a:t>
            </a:r>
            <a:r>
              <a:rPr lang="en-US" altLang="ko-KR" sz="1600" dirty="0"/>
              <a:t>, 2</a:t>
            </a:r>
            <a:r>
              <a:rPr lang="ko-KR" altLang="en-US" sz="1600" dirty="0"/>
              <a:t>개의 스타일이 합쳐진다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외재적 스타일은 저해상도 단계에서 구조적 스타일을 담고 고해상도 단계에선 </a:t>
            </a:r>
            <a:r>
              <a:rPr lang="en-US" altLang="ko-KR" sz="1600" dirty="0"/>
              <a:t>style GAN</a:t>
            </a:r>
            <a:r>
              <a:rPr lang="ko-KR" altLang="en-US" sz="1600" dirty="0"/>
              <a:t>과 같은 색상적 스타일을 </a:t>
            </a:r>
            <a:r>
              <a:rPr lang="ko-KR" altLang="en-US" sz="1600" dirty="0" err="1"/>
              <a:t>담고있다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37033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코드구현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295400" y="2282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33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319"/>
          <a:stretch/>
        </p:blipFill>
        <p:spPr>
          <a:xfrm>
            <a:off x="2525629" y="133571"/>
            <a:ext cx="7370846" cy="69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92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결과</a:t>
            </a:r>
          </a:p>
        </p:txBody>
      </p:sp>
      <p:sp>
        <p:nvSpPr>
          <p:cNvPr id="1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34</a:t>
            </a:r>
            <a:endParaRPr lang="ko-KR" altLang="en-US" sz="2000" b="1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5131304"/>
            <a:ext cx="12192000" cy="172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Epoch = 1000</a:t>
            </a:r>
          </a:p>
          <a:p>
            <a:pPr marL="0" indent="0" algn="ctr">
              <a:buNone/>
            </a:pP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시간 </a:t>
            </a:r>
            <a:r>
              <a:rPr lang="en-US" altLang="ko-KR" sz="1600" dirty="0"/>
              <a:t>: 138</a:t>
            </a:r>
            <a:r>
              <a:rPr lang="ko-KR" altLang="en-US" sz="1600" dirty="0"/>
              <a:t>분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5"/>
          <a:stretch/>
        </p:blipFill>
        <p:spPr>
          <a:xfrm>
            <a:off x="2266950" y="2137694"/>
            <a:ext cx="73723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98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97602"/>
            <a:ext cx="10515600" cy="515559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GAN			2014		Ian </a:t>
            </a:r>
            <a:r>
              <a:rPr lang="en-US" altLang="ko-KR" sz="2400" dirty="0" err="1"/>
              <a:t>Goodfellow</a:t>
            </a:r>
            <a:r>
              <a:rPr lang="en-US" altLang="ko-KR" sz="2400" dirty="0"/>
              <a:t>	</a:t>
            </a:r>
          </a:p>
          <a:p>
            <a:r>
              <a:rPr lang="en-US" altLang="ko-KR" sz="2400" dirty="0"/>
              <a:t>PGGAN		2017		</a:t>
            </a:r>
            <a:r>
              <a:rPr lang="en-US" altLang="ko-KR" sz="2400" dirty="0" err="1"/>
              <a:t>Tero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Karras</a:t>
            </a:r>
            <a:endParaRPr lang="en-US" altLang="ko-KR" sz="2400" dirty="0"/>
          </a:p>
          <a:p>
            <a:r>
              <a:rPr lang="en-US" altLang="ko-KR" sz="2400" dirty="0" err="1"/>
              <a:t>StyleGAN</a:t>
            </a:r>
            <a:r>
              <a:rPr lang="en-US" altLang="ko-KR" sz="2400" dirty="0"/>
              <a:t>		2018		</a:t>
            </a:r>
            <a:r>
              <a:rPr lang="en-US" altLang="ko-KR" sz="2400" dirty="0" err="1"/>
              <a:t>Tero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Karras</a:t>
            </a:r>
            <a:endParaRPr lang="en-US" altLang="ko-KR" sz="2400" dirty="0"/>
          </a:p>
          <a:p>
            <a:r>
              <a:rPr lang="en-US" altLang="ko-KR" sz="2400" dirty="0"/>
              <a:t>StyleGAN2		2019		</a:t>
            </a:r>
            <a:r>
              <a:rPr lang="en-US" altLang="ko-KR" sz="2400" dirty="0" err="1"/>
              <a:t>Tero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Karras</a:t>
            </a:r>
            <a:endParaRPr lang="en-US" altLang="ko-KR" sz="2400" dirty="0"/>
          </a:p>
          <a:p>
            <a:r>
              <a:rPr lang="en-US" altLang="ko-KR" sz="2400" dirty="0"/>
              <a:t>Dual Style GAN	2022		</a:t>
            </a:r>
            <a:r>
              <a:rPr lang="en-US" altLang="ko-KR" sz="2400" dirty="0" err="1"/>
              <a:t>Shuai</a:t>
            </a:r>
            <a:r>
              <a:rPr lang="en-US" altLang="ko-KR" sz="2400" dirty="0"/>
              <a:t> Yang</a:t>
            </a:r>
          </a:p>
          <a:p>
            <a:endParaRPr lang="en-US" altLang="ko-KR" sz="2400" dirty="0"/>
          </a:p>
          <a:p>
            <a:r>
              <a:rPr lang="en-US" altLang="ko-KR" sz="2400" dirty="0">
                <a:hlinkClick r:id="rId2"/>
              </a:rPr>
              <a:t>https://hyoseok-personality.tistory.com/entry/Paper-Review-StyleGAN2-Analyzing-and-Improving-the-Image-Quality-of-StyleGAN</a:t>
            </a:r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https://hyoseok-personality.tistory.com/entry/StyleGAN-A-Style-Based-Generator-Architecture-for-Generative-Adversarial-Networks-%EB%A6%AC%EB%B7%B0-1%EC%84%B8%EC%84%B8%ED%95%9C-%EB%85%BC%EB%AC%B8-%EB%A6%AC%EB%B7%B0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6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9220200" y="173679"/>
            <a:ext cx="2743200" cy="365125"/>
          </a:xfrm>
        </p:spPr>
        <p:txBody>
          <a:bodyPr/>
          <a:lstStyle/>
          <a:p>
            <a:r>
              <a:rPr lang="en-US" altLang="ko-KR" sz="2000" b="1" dirty="0"/>
              <a:t>35</a:t>
            </a:r>
            <a:endParaRPr lang="ko-KR" altLang="en-US" sz="2000" b="1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/>
          </a:bodyPr>
          <a:lstStyle/>
          <a:p>
            <a:r>
              <a:rPr lang="ko-KR" altLang="en-US" sz="2800" b="1"/>
              <a:t>레퍼런스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39215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5400" b="1" dirty="0"/>
          </a:p>
          <a:p>
            <a:pPr marL="0" indent="0" algn="ctr">
              <a:buNone/>
            </a:pPr>
            <a:r>
              <a:rPr lang="en-US" altLang="ko-KR" sz="5400" b="1" dirty="0"/>
              <a:t>Q&amp;A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295400" y="2282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6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36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9500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48343" y="356241"/>
            <a:ext cx="11223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GAN (Generative Adversarial Network)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31324" y="1102243"/>
            <a:ext cx="8392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GAN  (</a:t>
            </a:r>
            <a:r>
              <a:rPr lang="ko-KR" altLang="en-US" b="1" dirty="0"/>
              <a:t>적대적 생성모델</a:t>
            </a:r>
            <a:r>
              <a:rPr lang="en-US" altLang="ko-KR" dirty="0"/>
              <a:t>) : </a:t>
            </a:r>
            <a:r>
              <a:rPr lang="ko-KR" altLang="en-US" dirty="0" err="1"/>
              <a:t>딥러닝을</a:t>
            </a:r>
            <a:r>
              <a:rPr lang="ko-KR" altLang="en-US" dirty="0"/>
              <a:t> 통해 임의의 </a:t>
            </a:r>
            <a:r>
              <a:rPr lang="ko-KR" altLang="en-US" dirty="0" err="1"/>
              <a:t>노이즈로부터</a:t>
            </a:r>
            <a:r>
              <a:rPr lang="ko-KR" altLang="en-US" dirty="0"/>
              <a:t> 가상의 데이터를 생성하는 네트워크</a:t>
            </a:r>
            <a:r>
              <a:rPr lang="en-US" altLang="ko-KR" dirty="0"/>
              <a:t>(</a:t>
            </a:r>
            <a:r>
              <a:rPr lang="en-US" altLang="ko-KR" b="1" dirty="0"/>
              <a:t>Generator</a:t>
            </a:r>
            <a:r>
              <a:rPr lang="en-US" altLang="ko-KR" dirty="0"/>
              <a:t>)</a:t>
            </a:r>
            <a:r>
              <a:rPr lang="ko-KR" altLang="en-US" dirty="0"/>
              <a:t>가 실제와 같은 데이터를 생성할 수 있도록 진위 여부를 판별 할 수 있는 </a:t>
            </a:r>
            <a:r>
              <a:rPr lang="ko-KR" altLang="en-US" dirty="0" err="1"/>
              <a:t>네크워크</a:t>
            </a:r>
            <a:r>
              <a:rPr lang="en-US" altLang="ko-KR" dirty="0"/>
              <a:t>(</a:t>
            </a:r>
            <a:r>
              <a:rPr lang="en-US" altLang="ko-KR" b="1" dirty="0"/>
              <a:t>Discriminator</a:t>
            </a:r>
            <a:r>
              <a:rPr lang="en-US" altLang="ko-KR" dirty="0"/>
              <a:t>)</a:t>
            </a:r>
            <a:r>
              <a:rPr lang="ko-KR" altLang="en-US" dirty="0"/>
              <a:t>를 경쟁시켜 학습시키는 모델 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3800"/>
            <a:ext cx="87153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7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5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GAN </a:t>
            </a:r>
            <a:r>
              <a:rPr lang="ko-KR" altLang="en-US" sz="3200" b="1" dirty="0"/>
              <a:t>학습과정</a:t>
            </a:r>
            <a:r>
              <a:rPr lang="en-US" altLang="ko-KR" sz="3200" b="1" dirty="0"/>
              <a:t>(2)</a:t>
            </a:r>
            <a:endParaRPr lang="ko-KR" altLang="en-US" sz="3200" b="1" dirty="0"/>
          </a:p>
        </p:txBody>
      </p:sp>
      <p:pic>
        <p:nvPicPr>
          <p:cNvPr id="3078" name="Picture 6" descr="https://blogfiles.pstatic.net/MjAxOTA2MDlfMjUg/MDAxNTYwMDA4MjIxOTg3.VsSc5R6hy3Ly3AdtoF3MdcVGSWfK0k4F3z7_ExSE4yUg.da5ECd-WRnyK6Q9a2uwe8rPc5dIY-0q7kS82JHGmKdEg.PNG.euleekwon/image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" y="1182852"/>
            <a:ext cx="10624457" cy="90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velog.velcdn.com/images/seo78200/post/26c0747a-d124-4212-a455-b47ae100cb62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79" y="2090925"/>
            <a:ext cx="809625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39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6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GAN </a:t>
            </a:r>
            <a:r>
              <a:rPr lang="ko-KR" altLang="en-US" sz="3200" b="1" dirty="0"/>
              <a:t>학습과정</a:t>
            </a:r>
            <a:r>
              <a:rPr lang="en-US" altLang="ko-KR" sz="3200" b="1" dirty="0"/>
              <a:t>(1)</a:t>
            </a:r>
            <a:endParaRPr lang="ko-KR" altLang="en-US" sz="3200" b="1" dirty="0"/>
          </a:p>
        </p:txBody>
      </p:sp>
      <p:pic>
        <p:nvPicPr>
          <p:cNvPr id="2050" name="Picture 2" descr="https://velog.velcdn.com/images/sujin_yun_/post/c2557705-c45c-4a3a-ba0b-21be31e46b76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78" y="846032"/>
            <a:ext cx="8539843" cy="287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26078" y="4370472"/>
            <a:ext cx="8376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파란색 점선</a:t>
            </a:r>
            <a:r>
              <a:rPr lang="ko-KR" altLang="en-US" dirty="0"/>
              <a:t> </a:t>
            </a:r>
            <a:r>
              <a:rPr lang="en-US" altLang="ko-KR" dirty="0"/>
              <a:t>: </a:t>
            </a:r>
            <a:r>
              <a:rPr lang="en-US" altLang="ko-KR" i="1" dirty="0"/>
              <a:t>D</a:t>
            </a:r>
            <a:r>
              <a:rPr lang="en-US" altLang="ko-KR" dirty="0"/>
              <a:t>, discriminative distribution (</a:t>
            </a:r>
            <a:r>
              <a:rPr lang="ko-KR" altLang="en-US" dirty="0"/>
              <a:t>판별 모델의 분포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검정색 점선 </a:t>
            </a:r>
            <a:r>
              <a:rPr lang="en-US" altLang="ko-KR" dirty="0"/>
              <a:t>: </a:t>
            </a:r>
            <a:r>
              <a:rPr lang="en-US" altLang="ko-KR" i="1" dirty="0" err="1"/>
              <a:t>px</a:t>
            </a:r>
            <a:r>
              <a:rPr lang="ko-KR" altLang="en-US" dirty="0"/>
              <a:t>​</a:t>
            </a:r>
            <a:r>
              <a:rPr lang="en-US" altLang="ko-KR" dirty="0"/>
              <a:t>, </a:t>
            </a:r>
            <a:r>
              <a:rPr lang="ko-KR" altLang="en-US" dirty="0"/>
              <a:t>데이터에서 생성된 분포 </a:t>
            </a:r>
            <a:r>
              <a:rPr lang="en-US" altLang="ko-KR" dirty="0"/>
              <a:t>(</a:t>
            </a:r>
            <a:r>
              <a:rPr lang="ko-KR" altLang="en-US" dirty="0"/>
              <a:t>원본 데이터의 분포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초록색 실선 </a:t>
            </a:r>
            <a:r>
              <a:rPr lang="en-US" altLang="ko-KR" dirty="0"/>
              <a:t>: </a:t>
            </a:r>
            <a:r>
              <a:rPr lang="en-US" altLang="ko-KR" i="1" dirty="0" err="1"/>
              <a:t>pg</a:t>
            </a:r>
            <a:r>
              <a:rPr lang="ko-KR" altLang="en-US" dirty="0"/>
              <a:t>​ </a:t>
            </a:r>
            <a:r>
              <a:rPr lang="en-US" altLang="ko-KR" dirty="0"/>
              <a:t>, generative distribution (</a:t>
            </a:r>
            <a:r>
              <a:rPr lang="ko-KR" altLang="en-US" dirty="0"/>
              <a:t>생성 모델의 분포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z → x </a:t>
            </a:r>
            <a:r>
              <a:rPr lang="ko-KR" altLang="en-US" b="1" dirty="0"/>
              <a:t>화살표 </a:t>
            </a:r>
            <a:r>
              <a:rPr lang="en-US" altLang="ko-KR" dirty="0"/>
              <a:t>: </a:t>
            </a:r>
            <a:r>
              <a:rPr lang="en-US" altLang="ko-KR" i="1" dirty="0"/>
              <a:t>x</a:t>
            </a:r>
            <a:r>
              <a:rPr lang="en-US" altLang="ko-KR" dirty="0"/>
              <a:t>=</a:t>
            </a:r>
            <a:r>
              <a:rPr lang="en-US" altLang="ko-KR" i="1" dirty="0"/>
              <a:t>G</a:t>
            </a:r>
            <a:r>
              <a:rPr lang="en-US" altLang="ko-KR" dirty="0"/>
              <a:t>(</a:t>
            </a:r>
            <a:r>
              <a:rPr lang="en-US" altLang="ko-KR" i="1" dirty="0"/>
              <a:t>z</a:t>
            </a:r>
            <a:r>
              <a:rPr lang="en-US" altLang="ko-KR" dirty="0"/>
              <a:t>)</a:t>
            </a:r>
            <a:r>
              <a:rPr lang="ko-KR" altLang="en-US" dirty="0"/>
              <a:t> </a:t>
            </a:r>
            <a:r>
              <a:rPr lang="ko-KR" altLang="en-US" dirty="0" err="1"/>
              <a:t>매핑</a:t>
            </a:r>
            <a:r>
              <a:rPr lang="en-US" altLang="ko-KR" dirty="0"/>
              <a:t>, </a:t>
            </a:r>
            <a:r>
              <a:rPr lang="ko-KR" altLang="en-US" dirty="0"/>
              <a:t>분포 </a:t>
            </a:r>
            <a:r>
              <a:rPr lang="en-US" altLang="ko-KR" i="1" dirty="0" err="1"/>
              <a:t>pg</a:t>
            </a:r>
            <a:r>
              <a:rPr lang="ko-KR" altLang="en-US" dirty="0"/>
              <a:t>​로 변환되는 과정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32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7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GAN </a:t>
            </a:r>
            <a:r>
              <a:rPr lang="ko-KR" altLang="en-US" sz="3200" b="1" dirty="0"/>
              <a:t>단점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sz="1800" dirty="0"/>
              <a:t>Mode Collapse(</a:t>
            </a:r>
            <a:r>
              <a:rPr lang="ko-KR" altLang="en-US" sz="1800" dirty="0"/>
              <a:t>실제 데이터의 분포를 모두 커버 하지 못하고 다양성을 잃어버리는 현상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고해상도 이미지를 만들기 위해 더 작은 미니 배치를 사용해야 하는데 이러면 훈련 안전성이 떨어지는 현상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고해상도 이미지를 생성할수록</a:t>
            </a:r>
            <a:r>
              <a:rPr lang="en-US" altLang="ko-KR" sz="1800" dirty="0"/>
              <a:t>, </a:t>
            </a:r>
            <a:r>
              <a:rPr lang="ko-KR" altLang="en-US" sz="1800" dirty="0"/>
              <a:t>가짜 이미지라고 판별하기 쉬워지는 현상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실제 데이터 분포와 </a:t>
            </a:r>
            <a:r>
              <a:rPr lang="ko-KR" altLang="en-US" sz="1800" dirty="0" err="1"/>
              <a:t>생성자모델의</a:t>
            </a:r>
            <a:r>
              <a:rPr lang="ko-KR" altLang="en-US" sz="1800" dirty="0"/>
              <a:t> 분포의 겹치는 부분이 적다면 분포들간의 거리를 측정할 때 </a:t>
            </a:r>
            <a:r>
              <a:rPr lang="en-US" altLang="ko-KR" sz="1800" dirty="0" err="1"/>
              <a:t>grdient</a:t>
            </a:r>
            <a:r>
              <a:rPr lang="ko-KR" altLang="en-US" sz="1800" dirty="0"/>
              <a:t>가 </a:t>
            </a:r>
            <a:r>
              <a:rPr lang="ko-KR" altLang="en-US" sz="1800" dirty="0" err="1"/>
              <a:t>랜덤한</a:t>
            </a:r>
            <a:r>
              <a:rPr lang="ko-KR" altLang="en-US" sz="1800" dirty="0"/>
              <a:t> 방향을 가리 킬 수 있는 현상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91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8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62135" y="2423965"/>
            <a:ext cx="80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PG GAN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07875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13 May 2024</a:t>
            </a:r>
            <a:endParaRPr lang="ko-KR" altLang="en-US" dirty="0"/>
          </a:p>
        </p:txBody>
      </p:sp>
      <p:sp>
        <p:nvSpPr>
          <p:cNvPr id="9" name="슬라이드 번호 개체 틀 9"/>
          <p:cNvSpPr txBox="1">
            <a:spLocks/>
          </p:cNvSpPr>
          <p:nvPr/>
        </p:nvSpPr>
        <p:spPr>
          <a:xfrm>
            <a:off x="9220200" y="1736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9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8343" y="261257"/>
            <a:ext cx="9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PG GAN(Progressive Growing of GANs)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48342" y="1382486"/>
            <a:ext cx="1059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</a:t>
            </a:r>
            <a:r>
              <a:rPr lang="en-US" altLang="ko-KR" dirty="0"/>
              <a:t>GAN</a:t>
            </a:r>
            <a:r>
              <a:rPr lang="ko-KR" altLang="en-US" dirty="0"/>
              <a:t>의 단점들을 보완하고자 </a:t>
            </a:r>
            <a:r>
              <a:rPr lang="en-US" altLang="ko-KR" dirty="0"/>
              <a:t>PGGAN</a:t>
            </a:r>
            <a:r>
              <a:rPr lang="ko-KR" altLang="en-US" dirty="0"/>
              <a:t>에서는 </a:t>
            </a: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판별자를</a:t>
            </a:r>
            <a:r>
              <a:rPr lang="ko-KR" altLang="en-US" dirty="0"/>
              <a:t> 점진적으로 학습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만들기 쉬운 저해상도부터 시작하여 새로운 </a:t>
            </a:r>
            <a:r>
              <a:rPr lang="en-US" altLang="ko-KR" dirty="0"/>
              <a:t>layer</a:t>
            </a:r>
            <a:r>
              <a:rPr lang="ko-KR" altLang="en-US" dirty="0"/>
              <a:t>를 조금씩 추가하여 고해상도의 이미지를 생성</a:t>
            </a:r>
          </a:p>
        </p:txBody>
      </p:sp>
      <p:pic>
        <p:nvPicPr>
          <p:cNvPr id="5122" name="Picture 2" descr="https://blog.kakaocdn.net/dn/rOGEI/btrIlxP564W/hWtShqoXeXlnJCcYpEcmK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8" y="2485078"/>
            <a:ext cx="87249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75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6322</TotalTime>
  <Words>1090</Words>
  <Application>Microsoft Office PowerPoint</Application>
  <PresentationFormat>와이드스크린</PresentationFormat>
  <Paragraphs>297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Dual Style GAN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Dual Style GAN</vt:lpstr>
      <vt:lpstr>코드구현</vt:lpstr>
      <vt:lpstr>결과</vt:lpstr>
      <vt:lpstr>레퍼런스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is All You Need</dc:title>
  <dc:creator>ed</dc:creator>
  <cp:lastModifiedBy>LSH130</cp:lastModifiedBy>
  <cp:revision>108</cp:revision>
  <dcterms:created xsi:type="dcterms:W3CDTF">2024-05-03T05:48:32Z</dcterms:created>
  <dcterms:modified xsi:type="dcterms:W3CDTF">2024-05-21T01:11:43Z</dcterms:modified>
</cp:coreProperties>
</file>